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Montserrat Light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5" roundtripDataSignature="AMtx7miKomOj0xMDu0fVgJqOKDaHI40t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MontserratLight-bold.fntdata"/><Relationship Id="rId43" Type="http://schemas.openxmlformats.org/officeDocument/2006/relationships/font" Target="fonts/MontserratLight-regular.fntdata"/><Relationship Id="rId46" Type="http://schemas.openxmlformats.org/officeDocument/2006/relationships/font" Target="fonts/MontserratLight-boldItalic.fntdata"/><Relationship Id="rId45" Type="http://schemas.openxmlformats.org/officeDocument/2006/relationships/font" Target="fonts/Montserrat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oboto-regular.fntdata"/><Relationship Id="rId34" Type="http://schemas.openxmlformats.org/officeDocument/2006/relationships/slide" Target="slides/slide30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Nunit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-regular.fntdata"/><Relationship Id="rId50" Type="http://schemas.openxmlformats.org/officeDocument/2006/relationships/font" Target="fonts/RobotoLight-boldItalic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ncfcolocatedevents@cncf.io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a9ced4e53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12a9ced4e53_4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a9ced4cc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a9ced4c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6e8733158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6e873315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80b7fffd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1280b7fffd1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a9ecce44e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a9ecce44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7392daf4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127392daf43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87dbffd4b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87dbffd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7392daf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127392daf4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b2c585921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b2c58592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b2c585921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b2c58592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7392daf4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127392daf43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a9ced4e53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slide is for marketing + promoting your talk! Please select the appropriate slide for your talk type: Two-speakers, One-Speaker or Panel +  add your talk and speaker details to the slide.  To add a photo(s): Right click on the image placeholder and select replace and upload a photo.  You can then save the individual slide as an image to use when tweeting or sharing on LinkedIn or Facebook.  Please email </a:t>
            </a:r>
            <a:r>
              <a:rPr lang="en-CA" sz="9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cncfcolocatedevents@cncf.io</a:t>
            </a:r>
            <a:r>
              <a:rPr lang="en-CA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if you have any questions.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12a9ced4e53_4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b2c585921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b2c58592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80b7fffd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https://twitter.com/thepracticaldev/status/720257210161311744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1280b7fffd1_0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b2c585921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b2c58592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b2c585921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b2c58592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b2c585921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b2c58592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7392daf4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https://medium.com/swlh/the-ten-most-ridiculous-error-messages-in-the-history-of-software-4198d710ea8e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127392daf43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87dbffd4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g1287dbffd4b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b2c58592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b2c5859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80b7fffd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Credits: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http://www.quickmeme.com/meme/3oka26</a:t>
            </a:r>
            <a:endParaRPr sz="1200"/>
          </a:p>
        </p:txBody>
      </p:sp>
      <p:sp>
        <p:nvSpPr>
          <p:cNvPr id="411" name="Google Shape;411;g1280b7fffd1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a9ced4e53_4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a9ced4e53_4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a9ecce44e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a9ecce4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7392daf4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forgot to turn off your Slack one night and now you are responsible for the most important service at the company that no one understands…payment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course, there are no tests.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609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your recent bug fix break something else?</a:t>
            </a:r>
            <a:endParaRPr/>
          </a:p>
        </p:txBody>
      </p:sp>
      <p:sp>
        <p:nvSpPr>
          <p:cNvPr id="429" name="Google Shape;429;g127392daf43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72e2af79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72e2af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80b7fffd1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80b7fffd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6e873315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6e873315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6e8733158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6e873315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6e873315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6e873315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6e873315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6e87331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569823" y="4186890"/>
            <a:ext cx="555955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500" u="none" cap="none" strike="noStrike">
                <a:solidFill>
                  <a:srgbClr val="3D8D42"/>
                </a:solidFill>
                <a:latin typeface="Arial"/>
                <a:ea typeface="Arial"/>
                <a:cs typeface="Arial"/>
                <a:sym typeface="Arial"/>
              </a:rPr>
              <a:t>WELCOME TO VALENCIA</a:t>
            </a:r>
            <a:endParaRPr/>
          </a:p>
        </p:txBody>
      </p:sp>
      <p:pic>
        <p:nvPicPr>
          <p:cNvPr id="14" name="Google Shape;1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28559" y="254643"/>
            <a:ext cx="711485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98" y="1516284"/>
            <a:ext cx="5289001" cy="241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6e8733158_0_9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126e8733158_0_9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g126e8733158_0_9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a9ced4e53_4_216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1" name="Google Shape;91;g12a9ced4e53_4_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36363" y="6347796"/>
            <a:ext cx="371466" cy="38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3204" y="0"/>
            <a:ext cx="2478796" cy="19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8704" y="229428"/>
            <a:ext cx="1973745" cy="9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99374" y="3945744"/>
            <a:ext cx="2292626" cy="2912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13204" y="0"/>
            <a:ext cx="2478796" cy="19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8704" y="229428"/>
            <a:ext cx="1973745" cy="90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3204" y="0"/>
            <a:ext cx="2478796" cy="19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8704" y="229428"/>
            <a:ext cx="1973745" cy="90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hyperlink" Target="http://drive.google.com/file/d/1TwfYyx0efi_gs-DvCggnM98IOFEsw4Jq/view" TargetMode="External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hyperlink" Target="https://github.com/speedscale/demo" TargetMode="External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hyperlink" Target="https://github.com/speedscale/pixie-to-curl" TargetMode="External"/><Relationship Id="rId5" Type="http://schemas.openxmlformats.org/officeDocument/2006/relationships/hyperlink" Target="https://docs.pixielabs.ai/using-pixie/api-quick-start/" TargetMode="External"/><Relationship Id="rId6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hyperlink" Target="https://github.com/speedscale/demo/blob/master/.github/workflows/main.yaml" TargetMode="Externa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oazizi" TargetMode="External"/><Relationship Id="rId4" Type="http://schemas.openxmlformats.org/officeDocument/2006/relationships/hyperlink" Target="https://twitter.com/matthewleray" TargetMode="External"/><Relationship Id="rId9" Type="http://schemas.openxmlformats.org/officeDocument/2006/relationships/image" Target="../media/image11.png"/><Relationship Id="rId5" Type="http://schemas.openxmlformats.org/officeDocument/2006/relationships/image" Target="../media/image21.jpg"/><Relationship Id="rId6" Type="http://schemas.openxmlformats.org/officeDocument/2006/relationships/image" Target="../media/image35.jp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speedscale/demo/actions" TargetMode="External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hyperlink" Target="https://px.dev" TargetMode="External"/><Relationship Id="rId6" Type="http://schemas.openxmlformats.org/officeDocument/2006/relationships/hyperlink" Target="https://github.com/pixie-io/pixie" TargetMode="External"/><Relationship Id="rId7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engineering.fb.com/2021/10/20/developer-tools/autonomous-testing/" TargetMode="External"/><Relationship Id="rId4" Type="http://schemas.openxmlformats.org/officeDocument/2006/relationships/hyperlink" Target="https://blog.twitter.com/engineering/en_us/a/2015/diffy-testing-services-without-writing-tests" TargetMode="External"/><Relationship Id="rId5" Type="http://schemas.openxmlformats.org/officeDocument/2006/relationships/hyperlink" Target="https://github.com/speedscale/pixie-to-cur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46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a9ced4e53_4_8"/>
          <p:cNvSpPr txBox="1"/>
          <p:nvPr/>
        </p:nvSpPr>
        <p:spPr>
          <a:xfrm>
            <a:off x="438883" y="7382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4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Reproducing Production Issues in your CI Pipeline Using eBPF</a:t>
            </a:r>
            <a:endParaRPr b="1" sz="4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g12a9ced4e53_4_8"/>
          <p:cNvSpPr txBox="1"/>
          <p:nvPr/>
        </p:nvSpPr>
        <p:spPr>
          <a:xfrm>
            <a:off x="438875" y="2827750"/>
            <a:ext cx="85206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Omid Azizi, New Relic/Pixie</a:t>
            </a:r>
            <a:endParaRPr sz="30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Matthew LeRay, Speedscale</a:t>
            </a:r>
            <a:endParaRPr sz="30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May 19, 2022</a:t>
            </a:r>
            <a:endParaRPr sz="3000">
              <a:solidFill>
                <a:srgbClr val="33333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a9ced4cc5_0_10"/>
          <p:cNvSpPr/>
          <p:nvPr/>
        </p:nvSpPr>
        <p:spPr>
          <a:xfrm>
            <a:off x="429250" y="367030"/>
            <a:ext cx="69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What about TLS traffic?</a:t>
            </a:r>
            <a:endParaRPr sz="3600"/>
          </a:p>
        </p:txBody>
      </p:sp>
      <p:pic>
        <p:nvPicPr>
          <p:cNvPr id="267" name="Google Shape;267;g12a9ced4cc5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775" y="2464300"/>
            <a:ext cx="6940498" cy="423273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2a9ced4cc5_0_10"/>
          <p:cNvSpPr txBox="1"/>
          <p:nvPr>
            <p:ph idx="1" type="body"/>
          </p:nvPr>
        </p:nvSpPr>
        <p:spPr>
          <a:xfrm>
            <a:off x="415600" y="1247950"/>
            <a:ext cx="11360700" cy="182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Pixie and the power of eBPF have you covered.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Pixie probes the TLS libraries to trace the unencrypted traffic.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2a9ced4cc5_0_10"/>
          <p:cNvSpPr txBox="1"/>
          <p:nvPr/>
        </p:nvSpPr>
        <p:spPr>
          <a:xfrm>
            <a:off x="9255950" y="3561800"/>
            <a:ext cx="279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Currently supported TLS libraries: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OpenSSL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Golang TLS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6e8733158_0_142"/>
          <p:cNvSpPr/>
          <p:nvPr/>
        </p:nvSpPr>
        <p:spPr>
          <a:xfrm>
            <a:off x="429250" y="367030"/>
            <a:ext cx="69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Pixie Architecture</a:t>
            </a:r>
            <a:endParaRPr sz="3600"/>
          </a:p>
        </p:txBody>
      </p:sp>
      <p:sp>
        <p:nvSpPr>
          <p:cNvPr id="275" name="Google Shape;275;g126e8733158_0_142"/>
          <p:cNvSpPr txBox="1"/>
          <p:nvPr/>
        </p:nvSpPr>
        <p:spPr>
          <a:xfrm>
            <a:off x="429250" y="1739525"/>
            <a:ext cx="76683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600">
                <a:solidFill>
                  <a:schemeClr val="dk1"/>
                </a:solidFill>
              </a:rPr>
              <a:t>Pixie Edge Module (PEM) deploys on every node.</a:t>
            </a:r>
            <a:endParaRPr sz="26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CA" sz="2400">
                <a:solidFill>
                  <a:schemeClr val="dk1"/>
                </a:solidFill>
              </a:rPr>
              <a:t>Captures traffic with eBPF.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CA" sz="2400">
                <a:solidFill>
                  <a:schemeClr val="dk1"/>
                </a:solidFill>
              </a:rPr>
              <a:t>Stores data into tables for querying.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76" name="Google Shape;276;g126e8733158_0_142"/>
          <p:cNvSpPr txBox="1"/>
          <p:nvPr/>
        </p:nvSpPr>
        <p:spPr>
          <a:xfrm>
            <a:off x="429250" y="3705125"/>
            <a:ext cx="81273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600">
                <a:solidFill>
                  <a:schemeClr val="dk1"/>
                </a:solidFill>
              </a:rPr>
              <a:t>Characteristics:</a:t>
            </a:r>
            <a:endParaRPr sz="26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CA" sz="2400">
                <a:solidFill>
                  <a:schemeClr val="dk1"/>
                </a:solidFill>
              </a:rPr>
              <a:t>Zero-instrumentation</a:t>
            </a:r>
            <a:r>
              <a:rPr b="1" lang="en-CA" sz="2400">
                <a:solidFill>
                  <a:schemeClr val="dk1"/>
                </a:solidFill>
              </a:rPr>
              <a:t>:</a:t>
            </a:r>
            <a:r>
              <a:rPr lang="en-CA" sz="2400">
                <a:solidFill>
                  <a:schemeClr val="dk1"/>
                </a:solidFill>
              </a:rPr>
              <a:t> No manual work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CA" sz="2400">
                <a:solidFill>
                  <a:schemeClr val="dk1"/>
                </a:solidFill>
              </a:rPr>
              <a:t>Distributed architecture</a:t>
            </a:r>
            <a:r>
              <a:rPr lang="en-CA" sz="2400">
                <a:solidFill>
                  <a:schemeClr val="dk1"/>
                </a:solidFill>
              </a:rPr>
              <a:t> &amp; </a:t>
            </a:r>
            <a:r>
              <a:rPr lang="en-CA" sz="2400">
                <a:solidFill>
                  <a:schemeClr val="dk1"/>
                </a:solidFill>
              </a:rPr>
              <a:t>in-memory data store.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CA" sz="2400">
                <a:solidFill>
                  <a:schemeClr val="dk1"/>
                </a:solidFill>
              </a:rPr>
              <a:t>Scriptable Pandas interface</a:t>
            </a:r>
            <a:r>
              <a:rPr lang="en-CA" sz="2400">
                <a:solidFill>
                  <a:schemeClr val="dk1"/>
                </a:solidFill>
              </a:rPr>
              <a:t> for querying data.</a:t>
            </a:r>
            <a:endParaRPr sz="2400"/>
          </a:p>
        </p:txBody>
      </p:sp>
      <p:pic>
        <p:nvPicPr>
          <p:cNvPr id="277" name="Google Shape;277;g126e8733158_0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500" y="491575"/>
            <a:ext cx="5198227" cy="585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80b7fffd1_0_17"/>
          <p:cNvSpPr txBox="1"/>
          <p:nvPr/>
        </p:nvSpPr>
        <p:spPr>
          <a:xfrm>
            <a:off x="403682" y="-1037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1280b7fffd1_0_17"/>
          <p:cNvSpPr/>
          <p:nvPr/>
        </p:nvSpPr>
        <p:spPr>
          <a:xfrm>
            <a:off x="429250" y="367030"/>
            <a:ext cx="69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Demo of Pixie</a:t>
            </a:r>
            <a:endParaRPr sz="3600"/>
          </a:p>
        </p:txBody>
      </p:sp>
      <p:pic>
        <p:nvPicPr>
          <p:cNvPr id="284" name="Google Shape;284;g1280b7fffd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450" y="1221977"/>
            <a:ext cx="8455087" cy="533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280b7fffd1_0_17" title="Quick Demo for Kubecon EU 2022 - Record and Replay Traffic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3525" y="5059625"/>
            <a:ext cx="1991425" cy="14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a9ecce44e_0_16"/>
          <p:cNvSpPr txBox="1"/>
          <p:nvPr/>
        </p:nvSpPr>
        <p:spPr>
          <a:xfrm>
            <a:off x="429250" y="1739525"/>
            <a:ext cx="7126500" cy="3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</a:rPr>
              <a:t>Approach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🔍"/>
            </a:pPr>
            <a:r>
              <a:rPr lang="en-CA" sz="2400">
                <a:solidFill>
                  <a:schemeClr val="dk1"/>
                </a:solidFill>
              </a:rPr>
              <a:t>Input: PxL script to specify data of interest.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📊"/>
            </a:pPr>
            <a:r>
              <a:rPr lang="en-CA" sz="2400">
                <a:solidFill>
                  <a:schemeClr val="dk1"/>
                </a:solidFill>
              </a:rPr>
              <a:t>Output: Data!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</a:rPr>
              <a:t>Two options: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CA" sz="2400">
                <a:solidFill>
                  <a:schemeClr val="dk1"/>
                </a:solidFill>
              </a:rPr>
              <a:t>Pixie API (gRPC)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CA" sz="2400">
                <a:solidFill>
                  <a:schemeClr val="dk1"/>
                </a:solidFill>
              </a:rPr>
              <a:t>Pixie Plug-in System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1" name="Google Shape;291;g12a9ecce44e_0_16"/>
          <p:cNvSpPr/>
          <p:nvPr/>
        </p:nvSpPr>
        <p:spPr>
          <a:xfrm>
            <a:off x="429250" y="367030"/>
            <a:ext cx="69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Integrating with Pixie</a:t>
            </a:r>
            <a:endParaRPr sz="3600"/>
          </a:p>
        </p:txBody>
      </p:sp>
      <p:pic>
        <p:nvPicPr>
          <p:cNvPr id="292" name="Google Shape;292;g12a9ecce44e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007" y="3835250"/>
            <a:ext cx="7569290" cy="262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g12a9ecce44e_0_16"/>
          <p:cNvCxnSpPr/>
          <p:nvPr/>
        </p:nvCxnSpPr>
        <p:spPr>
          <a:xfrm>
            <a:off x="3828350" y="4798775"/>
            <a:ext cx="569100" cy="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7392daf43_0_21"/>
          <p:cNvSpPr txBox="1"/>
          <p:nvPr/>
        </p:nvSpPr>
        <p:spPr>
          <a:xfrm>
            <a:off x="403682" y="-1037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27392daf43_0_21"/>
          <p:cNvSpPr/>
          <p:nvPr/>
        </p:nvSpPr>
        <p:spPr>
          <a:xfrm>
            <a:off x="429250" y="367025"/>
            <a:ext cx="855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CI Demo Use Cases (with Code)</a:t>
            </a:r>
            <a:endParaRPr sz="3600"/>
          </a:p>
        </p:txBody>
      </p:sp>
      <p:sp>
        <p:nvSpPr>
          <p:cNvPr id="300" name="Google Shape;300;g127392daf43_0_21"/>
          <p:cNvSpPr txBox="1"/>
          <p:nvPr/>
        </p:nvSpPr>
        <p:spPr>
          <a:xfrm>
            <a:off x="429250" y="3880050"/>
            <a:ext cx="112041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CA" sz="2400">
                <a:solidFill>
                  <a:schemeClr val="dk1"/>
                </a:solidFill>
              </a:rPr>
              <a:t>Test the API contract of a new version of a service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CA" sz="2400">
                <a:solidFill>
                  <a:schemeClr val="dk1"/>
                </a:solidFill>
              </a:rPr>
              <a:t>Make sure the new version of a service isn’t radically slower than an old one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01" name="Google Shape;301;g127392daf43_0_21"/>
          <p:cNvSpPr txBox="1"/>
          <p:nvPr/>
        </p:nvSpPr>
        <p:spPr>
          <a:xfrm>
            <a:off x="5037375" y="885738"/>
            <a:ext cx="23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Online Ordering App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" name="Google Shape;302;g127392daf43_0_21"/>
          <p:cNvGrpSpPr/>
          <p:nvPr/>
        </p:nvGrpSpPr>
        <p:grpSpPr>
          <a:xfrm>
            <a:off x="3866400" y="1347450"/>
            <a:ext cx="4568275" cy="2380200"/>
            <a:chOff x="3866400" y="1957050"/>
            <a:chExt cx="4568275" cy="2380200"/>
          </a:xfrm>
        </p:grpSpPr>
        <p:sp>
          <p:nvSpPr>
            <p:cNvPr id="303" name="Google Shape;303;g127392daf43_0_21"/>
            <p:cNvSpPr/>
            <p:nvPr/>
          </p:nvSpPr>
          <p:spPr>
            <a:xfrm>
              <a:off x="3866400" y="1957050"/>
              <a:ext cx="4459200" cy="2380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4" name="Google Shape;304;g127392daf43_0_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3918" y="2886568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5" name="Google Shape;305;g127392daf43_0_21"/>
            <p:cNvCxnSpPr>
              <a:stCxn id="306" idx="3"/>
              <a:endCxn id="304" idx="1"/>
            </p:cNvCxnSpPr>
            <p:nvPr/>
          </p:nvCxnSpPr>
          <p:spPr>
            <a:xfrm flipH="1" rot="10800000">
              <a:off x="5100321" y="3186393"/>
              <a:ext cx="693600" cy="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07" name="Google Shape;307;g127392daf43_0_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9118" y="2496306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8" name="Google Shape;308;g127392daf43_0_21"/>
            <p:cNvCxnSpPr>
              <a:stCxn id="304" idx="3"/>
              <a:endCxn id="307" idx="1"/>
            </p:cNvCxnSpPr>
            <p:nvPr/>
          </p:nvCxnSpPr>
          <p:spPr>
            <a:xfrm flipH="1" rot="10800000">
              <a:off x="6393721" y="2796168"/>
              <a:ext cx="725400" cy="39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09" name="Google Shape;309;g127392daf43_0_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19118" y="3317356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0" name="Google Shape;310;g127392daf43_0_21"/>
            <p:cNvCxnSpPr>
              <a:stCxn id="304" idx="3"/>
              <a:endCxn id="309" idx="1"/>
            </p:cNvCxnSpPr>
            <p:nvPr/>
          </p:nvCxnSpPr>
          <p:spPr>
            <a:xfrm>
              <a:off x="6393721" y="3186468"/>
              <a:ext cx="725400" cy="43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1" name="Google Shape;311;g127392daf43_0_21"/>
            <p:cNvSpPr txBox="1"/>
            <p:nvPr/>
          </p:nvSpPr>
          <p:spPr>
            <a:xfrm>
              <a:off x="5539875" y="2531563"/>
              <a:ext cx="11079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000">
                  <a:latin typeface="Consolas"/>
                  <a:ea typeface="Consolas"/>
                  <a:cs typeface="Consolas"/>
                  <a:sym typeface="Consolas"/>
                </a:rPr>
                <a:t>gateway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Google Shape;312;g127392daf43_0_21"/>
            <p:cNvSpPr txBox="1"/>
            <p:nvPr/>
          </p:nvSpPr>
          <p:spPr>
            <a:xfrm>
              <a:off x="6865075" y="2187563"/>
              <a:ext cx="11079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000">
                  <a:latin typeface="Consolas"/>
                  <a:ea typeface="Consolas"/>
                  <a:cs typeface="Consolas"/>
                  <a:sym typeface="Consolas"/>
                </a:rPr>
                <a:t>payment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Google Shape;313;g127392daf43_0_21"/>
            <p:cNvSpPr txBox="1"/>
            <p:nvPr/>
          </p:nvSpPr>
          <p:spPr>
            <a:xfrm>
              <a:off x="6865075" y="3096113"/>
              <a:ext cx="11079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000">
                  <a:latin typeface="Consolas"/>
                  <a:ea typeface="Consolas"/>
                  <a:cs typeface="Consolas"/>
                  <a:sym typeface="Consolas"/>
                </a:rPr>
                <a:t>user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Google Shape;314;g127392daf43_0_21"/>
            <p:cNvSpPr txBox="1"/>
            <p:nvPr/>
          </p:nvSpPr>
          <p:spPr>
            <a:xfrm rot="-5400000">
              <a:off x="7392775" y="2959750"/>
              <a:ext cx="1622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800">
                  <a:latin typeface="Calibri"/>
                  <a:ea typeface="Calibri"/>
                  <a:cs typeface="Calibri"/>
                  <a:sym typeface="Calibri"/>
                </a:rPr>
                <a:t>Github CI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6" name="Google Shape;306;g127392daf43_0_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0518" y="2890693"/>
              <a:ext cx="599803" cy="59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g127392daf43_0_21"/>
            <p:cNvSpPr txBox="1"/>
            <p:nvPr/>
          </p:nvSpPr>
          <p:spPr>
            <a:xfrm>
              <a:off x="4246475" y="2537063"/>
              <a:ext cx="11079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000">
                  <a:latin typeface="Consolas"/>
                  <a:ea typeface="Consolas"/>
                  <a:cs typeface="Consolas"/>
                  <a:sym typeface="Consolas"/>
                </a:rPr>
                <a:t>Curl script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16" name="Google Shape;316;g127392daf43_0_21"/>
          <p:cNvSpPr txBox="1"/>
          <p:nvPr/>
        </p:nvSpPr>
        <p:spPr>
          <a:xfrm>
            <a:off x="8867025" y="6304400"/>
            <a:ext cx="32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4"/>
              </a:rPr>
              <a:t>https://github.com/speedscale/demo</a:t>
            </a:r>
            <a:endParaRPr/>
          </a:p>
        </p:txBody>
      </p:sp>
      <p:pic>
        <p:nvPicPr>
          <p:cNvPr id="317" name="Google Shape;317;g127392daf43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725" y="5131338"/>
            <a:ext cx="496252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1287dbffd4b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0600"/>
            <a:ext cx="12192002" cy="581728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287dbffd4b_0_14"/>
          <p:cNvSpPr/>
          <p:nvPr/>
        </p:nvSpPr>
        <p:spPr>
          <a:xfrm>
            <a:off x="429250" y="367025"/>
            <a:ext cx="855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Requests we want to replay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7392daf43_0_0"/>
          <p:cNvSpPr txBox="1"/>
          <p:nvPr/>
        </p:nvSpPr>
        <p:spPr>
          <a:xfrm>
            <a:off x="403682" y="-1037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27392daf43_0_0"/>
          <p:cNvSpPr/>
          <p:nvPr/>
        </p:nvSpPr>
        <p:spPr>
          <a:xfrm>
            <a:off x="429250" y="367025"/>
            <a:ext cx="985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Converting recordings into curl commands</a:t>
            </a:r>
            <a:endParaRPr sz="3600"/>
          </a:p>
        </p:txBody>
      </p:sp>
      <p:pic>
        <p:nvPicPr>
          <p:cNvPr id="330" name="Google Shape;330;g127392daf4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175" y="1392789"/>
            <a:ext cx="814387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27392daf43_0_0"/>
          <p:cNvSpPr txBox="1"/>
          <p:nvPr/>
        </p:nvSpPr>
        <p:spPr>
          <a:xfrm>
            <a:off x="6908800" y="6206200"/>
            <a:ext cx="507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4"/>
              </a:rPr>
              <a:t>https://github.com/speedscale/pixie-to-curl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5"/>
              </a:rPr>
              <a:t>https://docs.pixielabs.ai/using-pixie/api-quick-start/</a:t>
            </a:r>
            <a:endParaRPr/>
          </a:p>
        </p:txBody>
      </p:sp>
      <p:pic>
        <p:nvPicPr>
          <p:cNvPr id="332" name="Google Shape;332;g127392daf4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065627"/>
            <a:ext cx="11887201" cy="181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12b2c585921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250" y="956450"/>
            <a:ext cx="5467350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2b2c585921_0_113"/>
          <p:cNvSpPr/>
          <p:nvPr/>
        </p:nvSpPr>
        <p:spPr>
          <a:xfrm>
            <a:off x="429250" y="367025"/>
            <a:ext cx="855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Filter the data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g12b2c585921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50" y="1118700"/>
            <a:ext cx="9888748" cy="55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2b2c585921_0_118"/>
          <p:cNvSpPr/>
          <p:nvPr/>
        </p:nvSpPr>
        <p:spPr>
          <a:xfrm>
            <a:off x="429250" y="367025"/>
            <a:ext cx="855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Convert Pixie API -&gt; curl commands</a:t>
            </a: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7392daf43_0_58"/>
          <p:cNvSpPr txBox="1"/>
          <p:nvPr/>
        </p:nvSpPr>
        <p:spPr>
          <a:xfrm>
            <a:off x="403682" y="-1037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27392daf43_0_58"/>
          <p:cNvSpPr/>
          <p:nvPr/>
        </p:nvSpPr>
        <p:spPr>
          <a:xfrm>
            <a:off x="429250" y="367025"/>
            <a:ext cx="95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Adding recurring tests to Github Actions</a:t>
            </a:r>
            <a:endParaRPr sz="3600"/>
          </a:p>
        </p:txBody>
      </p:sp>
      <p:sp>
        <p:nvSpPr>
          <p:cNvPr id="351" name="Google Shape;351;g127392daf43_0_58"/>
          <p:cNvSpPr txBox="1"/>
          <p:nvPr/>
        </p:nvSpPr>
        <p:spPr>
          <a:xfrm>
            <a:off x="493950" y="1279150"/>
            <a:ext cx="112041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CA" sz="2400">
                <a:solidFill>
                  <a:schemeClr val="dk1"/>
                </a:solidFill>
              </a:rPr>
              <a:t>Pick a Kubernetes cluster to run CI in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CA" sz="2400">
                <a:solidFill>
                  <a:schemeClr val="dk1"/>
                </a:solidFill>
              </a:rPr>
              <a:t>Add workflow step to </a:t>
            </a:r>
            <a:r>
              <a:rPr b="1" lang="en-CA" sz="2400">
                <a:solidFill>
                  <a:schemeClr val="dk1"/>
                </a:solidFill>
              </a:rPr>
              <a:t>.github/workflows/main.yaml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52" name="Google Shape;352;g127392daf43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92325"/>
            <a:ext cx="11887200" cy="291602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27392daf43_0_58"/>
          <p:cNvSpPr txBox="1"/>
          <p:nvPr/>
        </p:nvSpPr>
        <p:spPr>
          <a:xfrm>
            <a:off x="403675" y="5322550"/>
            <a:ext cx="112041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lang="en-CA" sz="2400">
                <a:solidFill>
                  <a:schemeClr val="dk1"/>
                </a:solidFill>
              </a:rPr>
              <a:t>3. Full example here: </a:t>
            </a:r>
            <a:r>
              <a:rPr lang="en-CA" sz="2400" u="sng">
                <a:solidFill>
                  <a:schemeClr val="hlink"/>
                </a:solidFill>
                <a:hlinkClick r:id="rId4"/>
              </a:rPr>
              <a:t>https://github.com/speedscale/demo/blob/master/.github/workflows/main.yaml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a9ced4e53_4_13"/>
          <p:cNvSpPr txBox="1"/>
          <p:nvPr/>
        </p:nvSpPr>
        <p:spPr>
          <a:xfrm>
            <a:off x="908900" y="4425700"/>
            <a:ext cx="4296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b="1" lang="en-CA" sz="2200">
                <a:solidFill>
                  <a:srgbClr val="262626"/>
                </a:solidFill>
              </a:rPr>
              <a:t>Omid Azizi </a:t>
            </a:r>
            <a:r>
              <a:rPr b="1" lang="en-CA" sz="2200" u="sng">
                <a:solidFill>
                  <a:schemeClr val="hlink"/>
                </a:solidFill>
                <a:hlinkClick r:id="rId3"/>
              </a:rPr>
              <a:t>@oazizi</a:t>
            </a:r>
            <a:br>
              <a:rPr b="0" i="0" lang="en-CA" sz="2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2200">
                <a:solidFill>
                  <a:srgbClr val="262626"/>
                </a:solidFill>
              </a:rPr>
              <a:t>Principal Engineer, </a:t>
            </a:r>
            <a:r>
              <a:rPr i="1" lang="en-CA" sz="2200">
                <a:solidFill>
                  <a:srgbClr val="262626"/>
                </a:solidFill>
              </a:rPr>
              <a:t>New Relic</a:t>
            </a:r>
            <a:endParaRPr sz="22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CA" sz="2200">
                <a:solidFill>
                  <a:srgbClr val="262626"/>
                </a:solidFill>
              </a:rPr>
              <a:t>Founding Engineer, Pixie</a:t>
            </a:r>
            <a:endParaRPr b="0" i="1" sz="22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12a9ced4e53_4_13"/>
          <p:cNvSpPr txBox="1"/>
          <p:nvPr/>
        </p:nvSpPr>
        <p:spPr>
          <a:xfrm>
            <a:off x="415800" y="569875"/>
            <a:ext cx="9537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5000">
                <a:solidFill>
                  <a:srgbClr val="262626"/>
                </a:solidFill>
              </a:rPr>
              <a:t>Hi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t/>
            </a:r>
            <a:endParaRPr b="1" sz="4000">
              <a:solidFill>
                <a:srgbClr val="262626"/>
              </a:solidFill>
            </a:endParaRPr>
          </a:p>
        </p:txBody>
      </p:sp>
      <p:sp>
        <p:nvSpPr>
          <p:cNvPr id="104" name="Google Shape;104;g12a9ced4e53_4_13"/>
          <p:cNvSpPr txBox="1"/>
          <p:nvPr/>
        </p:nvSpPr>
        <p:spPr>
          <a:xfrm>
            <a:off x="6246794" y="4425697"/>
            <a:ext cx="4760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b="1" lang="en-CA" sz="2200">
                <a:solidFill>
                  <a:srgbClr val="262626"/>
                </a:solidFill>
              </a:rPr>
              <a:t>Matthew LeRay </a:t>
            </a:r>
            <a:r>
              <a:rPr b="1" lang="en-CA" sz="2200" u="sng">
                <a:solidFill>
                  <a:schemeClr val="hlink"/>
                </a:solidFill>
                <a:hlinkClick r:id="rId4"/>
              </a:rPr>
              <a:t>@matthewleray</a:t>
            </a:r>
            <a:br>
              <a:rPr b="0" i="0" lang="en-CA" sz="2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2200">
                <a:solidFill>
                  <a:srgbClr val="262626"/>
                </a:solidFill>
              </a:rPr>
              <a:t>Co-founder, CTO</a:t>
            </a:r>
            <a:br>
              <a:rPr b="0" i="0" lang="en-CA" sz="2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CA" sz="2200">
                <a:solidFill>
                  <a:srgbClr val="262626"/>
                </a:solidFill>
              </a:rPr>
              <a:t>Speedscale</a:t>
            </a:r>
            <a:endParaRPr b="0" i="1" sz="22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12a9ced4e53_4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8168" y="1787762"/>
            <a:ext cx="2536800" cy="25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2a9ced4e53_4_13"/>
          <p:cNvPicPr preferRelativeResize="0"/>
          <p:nvPr/>
        </p:nvPicPr>
        <p:blipFill rotWithShape="1">
          <a:blip r:embed="rId6">
            <a:alphaModFix/>
          </a:blip>
          <a:srcRect b="0" l="16675" r="16675" t="0"/>
          <a:stretch/>
        </p:blipFill>
        <p:spPr>
          <a:xfrm>
            <a:off x="7391347" y="1787762"/>
            <a:ext cx="2536776" cy="253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2a9ced4e53_4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9254" y="5772298"/>
            <a:ext cx="1574503" cy="34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2a9ced4e53_4_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0363" y="5827596"/>
            <a:ext cx="2378750" cy="77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2a9ced4e53_4_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2237" y="6119002"/>
            <a:ext cx="2308525" cy="63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2a9ced4e53_4_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2057" y="526975"/>
            <a:ext cx="865025" cy="8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12b2c585921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500" y="152400"/>
            <a:ext cx="9897457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80b7fffd1_0_219"/>
          <p:cNvSpPr txBox="1"/>
          <p:nvPr/>
        </p:nvSpPr>
        <p:spPr>
          <a:xfrm>
            <a:off x="403682" y="-1037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1280b7fffd1_0_219"/>
          <p:cNvSpPr txBox="1"/>
          <p:nvPr/>
        </p:nvSpPr>
        <p:spPr>
          <a:xfrm>
            <a:off x="493950" y="1085975"/>
            <a:ext cx="1120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1280b7fffd1_0_219"/>
          <p:cNvSpPr txBox="1"/>
          <p:nvPr/>
        </p:nvSpPr>
        <p:spPr>
          <a:xfrm>
            <a:off x="921300" y="808300"/>
            <a:ext cx="1034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500">
                <a:solidFill>
                  <a:srgbClr val="262626"/>
                </a:solidFill>
              </a:rPr>
              <a:t>Demo 1: Can I safely change this API?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66" name="Google Shape;366;g1280b7fffd1_0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975" y="1792475"/>
            <a:ext cx="3744758" cy="491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12b2c585921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50" y="2148325"/>
            <a:ext cx="77533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2b2c585921_0_122"/>
          <p:cNvSpPr/>
          <p:nvPr/>
        </p:nvSpPr>
        <p:spPr>
          <a:xfrm>
            <a:off x="429250" y="367025"/>
            <a:ext cx="855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Break the API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g12b2c585921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26" y="1040500"/>
            <a:ext cx="8592598" cy="574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2b2c585921_0_126"/>
          <p:cNvSpPr/>
          <p:nvPr/>
        </p:nvSpPr>
        <p:spPr>
          <a:xfrm>
            <a:off x="429250" y="367025"/>
            <a:ext cx="855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Traffic Replay catches the error</a:t>
            </a:r>
            <a:endParaRPr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b2c585921_0_144"/>
          <p:cNvSpPr/>
          <p:nvPr/>
        </p:nvSpPr>
        <p:spPr>
          <a:xfrm>
            <a:off x="429250" y="367025"/>
            <a:ext cx="855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What happened?</a:t>
            </a:r>
            <a:endParaRPr sz="3600"/>
          </a:p>
        </p:txBody>
      </p:sp>
      <p:pic>
        <p:nvPicPr>
          <p:cNvPr id="384" name="Google Shape;384;g12b2c585921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50" y="2254525"/>
            <a:ext cx="11887198" cy="209853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2b2c585921_0_144"/>
          <p:cNvSpPr/>
          <p:nvPr/>
        </p:nvSpPr>
        <p:spPr>
          <a:xfrm>
            <a:off x="8983150" y="2941850"/>
            <a:ext cx="939600" cy="652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7392daf43_0_86"/>
          <p:cNvSpPr txBox="1"/>
          <p:nvPr/>
        </p:nvSpPr>
        <p:spPr>
          <a:xfrm>
            <a:off x="403682" y="-1037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127392daf43_0_86"/>
          <p:cNvSpPr txBox="1"/>
          <p:nvPr/>
        </p:nvSpPr>
        <p:spPr>
          <a:xfrm>
            <a:off x="493950" y="1085975"/>
            <a:ext cx="1120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127392daf43_0_86"/>
          <p:cNvSpPr txBox="1"/>
          <p:nvPr/>
        </p:nvSpPr>
        <p:spPr>
          <a:xfrm>
            <a:off x="877525" y="1221975"/>
            <a:ext cx="1034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500">
                <a:solidFill>
                  <a:srgbClr val="262626"/>
                </a:solidFill>
              </a:rPr>
              <a:t>Demo 2: Can my new version handle high load?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393" name="Google Shape;393;g127392daf43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788" y="2466925"/>
            <a:ext cx="4628869" cy="29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87dbffd4b_0_61"/>
          <p:cNvSpPr txBox="1"/>
          <p:nvPr/>
        </p:nvSpPr>
        <p:spPr>
          <a:xfrm>
            <a:off x="403682" y="-1037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1287dbffd4b_0_61"/>
          <p:cNvSpPr/>
          <p:nvPr/>
        </p:nvSpPr>
        <p:spPr>
          <a:xfrm>
            <a:off x="429250" y="367025"/>
            <a:ext cx="1011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3400">
                <a:solidFill>
                  <a:srgbClr val="262626"/>
                </a:solidFill>
              </a:rPr>
              <a:t>Demo 2: </a:t>
            </a:r>
            <a:r>
              <a:rPr b="1" lang="en-CA" sz="3400">
                <a:solidFill>
                  <a:srgbClr val="262626"/>
                </a:solidFill>
              </a:rPr>
              <a:t>Can my new version handle high load</a:t>
            </a:r>
            <a:r>
              <a:rPr b="1" lang="en-CA" sz="3400">
                <a:solidFill>
                  <a:srgbClr val="262626"/>
                </a:solidFill>
              </a:rPr>
              <a:t>?</a:t>
            </a:r>
            <a:endParaRPr b="1" sz="3400">
              <a:solidFill>
                <a:srgbClr val="262626"/>
              </a:solidFill>
            </a:endParaRPr>
          </a:p>
        </p:txBody>
      </p:sp>
      <p:sp>
        <p:nvSpPr>
          <p:cNvPr id="400" name="Google Shape;400;g1287dbffd4b_0_61"/>
          <p:cNvSpPr txBox="1"/>
          <p:nvPr/>
        </p:nvSpPr>
        <p:spPr>
          <a:xfrm>
            <a:off x="493950" y="1279150"/>
            <a:ext cx="112041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rabicPeriod"/>
            </a:pPr>
            <a:r>
              <a:rPr lang="en-CA" sz="2600">
                <a:solidFill>
                  <a:schemeClr val="dk1"/>
                </a:solidFill>
              </a:rPr>
              <a:t>Open </a:t>
            </a:r>
            <a:r>
              <a:rPr b="1" lang="en-CA" sz="2600">
                <a:solidFill>
                  <a:schemeClr val="dk1"/>
                </a:solidFill>
              </a:rPr>
              <a:t>job.yaml</a:t>
            </a:r>
            <a:r>
              <a:rPr lang="en-CA" sz="2600">
                <a:solidFill>
                  <a:schemeClr val="dk1"/>
                </a:solidFill>
              </a:rPr>
              <a:t> and add this line: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lphaLcPeriod"/>
            </a:pPr>
            <a:r>
              <a:rPr lang="en-CA" sz="2600">
                <a:solidFill>
                  <a:schemeClr val="dk1"/>
                </a:solidFill>
              </a:rPr>
              <a:t>p</a:t>
            </a:r>
            <a:r>
              <a:rPr lang="en-CA" sz="2600">
                <a:solidFill>
                  <a:schemeClr val="dk1"/>
                </a:solidFill>
              </a:rPr>
              <a:t>arallelism: 100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CA" sz="2600">
                <a:solidFill>
                  <a:schemeClr val="dk1"/>
                </a:solidFill>
              </a:rPr>
              <a:t>Commit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CA" sz="2600">
                <a:solidFill>
                  <a:schemeClr val="dk1"/>
                </a:solidFill>
              </a:rPr>
              <a:t>Check github </a:t>
            </a:r>
            <a:r>
              <a:rPr lang="en-CA" sz="2600" u="sng">
                <a:solidFill>
                  <a:schemeClr val="hlink"/>
                </a:solidFill>
                <a:hlinkClick r:id="rId3"/>
              </a:rPr>
              <a:t>actions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401" name="Google Shape;401;g1287dbffd4b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777" y="1937150"/>
            <a:ext cx="7066502" cy="47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b2c585921_0_7"/>
          <p:cNvSpPr/>
          <p:nvPr/>
        </p:nvSpPr>
        <p:spPr>
          <a:xfrm>
            <a:off x="429250" y="367025"/>
            <a:ext cx="10312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CA" sz="3600">
                <a:solidFill>
                  <a:srgbClr val="262626"/>
                </a:solidFill>
              </a:rPr>
              <a:t>Did it fall over? Not really, it just slowed down</a:t>
            </a:r>
            <a:endParaRPr b="1" sz="3600">
              <a:solidFill>
                <a:srgbClr val="262626"/>
              </a:solidFill>
            </a:endParaRPr>
          </a:p>
        </p:txBody>
      </p:sp>
      <p:pic>
        <p:nvPicPr>
          <p:cNvPr id="407" name="Google Shape;407;g12b2c58592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6425"/>
            <a:ext cx="11887201" cy="3766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2b2c585921_0_7"/>
          <p:cNvSpPr/>
          <p:nvPr/>
        </p:nvSpPr>
        <p:spPr>
          <a:xfrm>
            <a:off x="10603875" y="1901325"/>
            <a:ext cx="1333800" cy="2553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80b7fffd1_0_81"/>
          <p:cNvSpPr txBox="1"/>
          <p:nvPr/>
        </p:nvSpPr>
        <p:spPr>
          <a:xfrm>
            <a:off x="403682" y="-1037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280b7fffd1_0_81"/>
          <p:cNvSpPr/>
          <p:nvPr/>
        </p:nvSpPr>
        <p:spPr>
          <a:xfrm>
            <a:off x="429250" y="367030"/>
            <a:ext cx="69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Real Apps Are More Complex</a:t>
            </a:r>
            <a:endParaRPr sz="3600"/>
          </a:p>
        </p:txBody>
      </p:sp>
      <p:sp>
        <p:nvSpPr>
          <p:cNvPr id="415" name="Google Shape;415;g1280b7fffd1_0_81"/>
          <p:cNvSpPr txBox="1"/>
          <p:nvPr/>
        </p:nvSpPr>
        <p:spPr>
          <a:xfrm>
            <a:off x="429250" y="1392975"/>
            <a:ext cx="11204100" cy="49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99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CA" sz="2600">
                <a:solidFill>
                  <a:schemeClr val="dk1"/>
                </a:solidFill>
              </a:rPr>
              <a:t>3rd party APIs</a:t>
            </a:r>
            <a:endParaRPr sz="2600">
              <a:solidFill>
                <a:schemeClr val="dk1"/>
              </a:solidFill>
            </a:endParaRPr>
          </a:p>
          <a:p>
            <a:pPr indent="-46990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CA" sz="2600">
                <a:solidFill>
                  <a:schemeClr val="dk1"/>
                </a:solidFill>
              </a:rPr>
              <a:t>Databases</a:t>
            </a:r>
            <a:endParaRPr sz="2600">
              <a:solidFill>
                <a:schemeClr val="dk1"/>
              </a:solidFill>
            </a:endParaRPr>
          </a:p>
          <a:p>
            <a:pPr indent="-46990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CA" sz="2600">
                <a:solidFill>
                  <a:schemeClr val="dk1"/>
                </a:solidFill>
              </a:rPr>
              <a:t>Non-idempotent transactions</a:t>
            </a:r>
            <a:endParaRPr sz="2600">
              <a:solidFill>
                <a:schemeClr val="dk1"/>
              </a:solidFill>
            </a:endParaRPr>
          </a:p>
          <a:p>
            <a:pPr indent="-46990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CA" sz="2600">
                <a:solidFill>
                  <a:schemeClr val="dk1"/>
                </a:solidFill>
              </a:rPr>
              <a:t>Data privacy and security</a:t>
            </a:r>
            <a:endParaRPr sz="2600">
              <a:solidFill>
                <a:schemeClr val="dk1"/>
              </a:solidFill>
            </a:endParaRPr>
          </a:p>
          <a:p>
            <a:pPr indent="-46990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CA" sz="2600">
                <a:solidFill>
                  <a:schemeClr val="dk1"/>
                </a:solidFill>
              </a:rPr>
              <a:t>Authentication</a:t>
            </a:r>
            <a:endParaRPr sz="2600">
              <a:solidFill>
                <a:schemeClr val="dk1"/>
              </a:solidFill>
            </a:endParaRPr>
          </a:p>
          <a:p>
            <a:pPr indent="-46990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CA" sz="2600">
                <a:solidFill>
                  <a:schemeClr val="dk1"/>
                </a:solidFill>
              </a:rPr>
              <a:t>Data transformation like date ranges</a:t>
            </a:r>
            <a:endParaRPr sz="2600">
              <a:solidFill>
                <a:schemeClr val="dk1"/>
              </a:solidFill>
            </a:endParaRPr>
          </a:p>
          <a:p>
            <a:pPr indent="-46990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CA" sz="2600">
                <a:solidFill>
                  <a:schemeClr val="dk1"/>
                </a:solidFill>
              </a:rPr>
              <a:t>Payload sizes and data volume</a:t>
            </a:r>
            <a:endParaRPr sz="2600">
              <a:solidFill>
                <a:schemeClr val="dk1"/>
              </a:solidFill>
            </a:endParaRPr>
          </a:p>
          <a:p>
            <a:pPr indent="-469900" lvl="0" marL="6096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600"/>
              <a:buChar char="•"/>
            </a:pPr>
            <a:r>
              <a:rPr lang="en-CA" sz="2600">
                <a:solidFill>
                  <a:schemeClr val="dk1"/>
                </a:solidFill>
              </a:rPr>
              <a:t>Checking payload contents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416" name="Google Shape;416;g1280b7fffd1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300" y="1866334"/>
            <a:ext cx="4998075" cy="37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a9ced4e53_4_220"/>
          <p:cNvSpPr/>
          <p:nvPr/>
        </p:nvSpPr>
        <p:spPr>
          <a:xfrm>
            <a:off x="11042000" y="6179600"/>
            <a:ext cx="1149900" cy="67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g12a9ced4e53_4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00" y="2290009"/>
            <a:ext cx="2872966" cy="67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2a9ced4e53_4_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952" y="2489825"/>
            <a:ext cx="7232051" cy="43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2a9ced4e53_4_220"/>
          <p:cNvSpPr txBox="1"/>
          <p:nvPr/>
        </p:nvSpPr>
        <p:spPr>
          <a:xfrm>
            <a:off x="446875" y="3290588"/>
            <a:ext cx="64545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Website: </a:t>
            </a:r>
            <a:r>
              <a:rPr lang="en-CA" sz="24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px.dev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Github:   </a:t>
            </a:r>
            <a:r>
              <a:rPr lang="en-CA" sz="24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6"/>
              </a:rPr>
              <a:t>pixie-io/pixie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Also visit us at the project pavilion!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5" name="Google Shape;425;g12a9ced4e53_4_220"/>
          <p:cNvSpPr/>
          <p:nvPr/>
        </p:nvSpPr>
        <p:spPr>
          <a:xfrm>
            <a:off x="429250" y="367030"/>
            <a:ext cx="69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For more on Pixie…</a:t>
            </a:r>
            <a:endParaRPr sz="3600"/>
          </a:p>
        </p:txBody>
      </p:sp>
      <p:pic>
        <p:nvPicPr>
          <p:cNvPr id="426" name="Google Shape;426;g12a9ced4e53_4_2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1675" y="132050"/>
            <a:ext cx="3322774" cy="5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a9ecce44e_0_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CA">
                <a:latin typeface="Arial"/>
                <a:ea typeface="Arial"/>
                <a:cs typeface="Arial"/>
                <a:sym typeface="Arial"/>
              </a:rPr>
              <a:t>We’ve all been there: You make a new release, and prod is broken. 😱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914400" rtl="0" algn="l">
              <a:spcBef>
                <a:spcPts val="1000"/>
              </a:spcBef>
              <a:spcAft>
                <a:spcPts val="0"/>
              </a:spcAft>
              <a:buSzPts val="2800"/>
              <a:buChar char="🤔"/>
            </a:pPr>
            <a:r>
              <a:rPr lang="en-CA">
                <a:latin typeface="Arial"/>
                <a:ea typeface="Arial"/>
                <a:cs typeface="Arial"/>
                <a:sym typeface="Arial"/>
              </a:rPr>
              <a:t>What’s going on?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SzPts val="2800"/>
              <a:buChar char="🤔"/>
            </a:pPr>
            <a:r>
              <a:rPr lang="en-CA">
                <a:latin typeface="Arial"/>
                <a:ea typeface="Arial"/>
                <a:cs typeface="Arial"/>
                <a:sym typeface="Arial"/>
              </a:rPr>
              <a:t>Did we break some API that’s not tested?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SzPts val="2800"/>
              <a:buChar char="🤔"/>
            </a:pPr>
            <a:r>
              <a:rPr lang="en-CA">
                <a:latin typeface="Arial"/>
                <a:ea typeface="Arial"/>
                <a:cs typeface="Arial"/>
                <a:sym typeface="Arial"/>
              </a:rPr>
              <a:t>Is it a performance issue?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CA">
                <a:latin typeface="Arial"/>
                <a:ea typeface="Arial"/>
                <a:cs typeface="Arial"/>
                <a:sym typeface="Arial"/>
              </a:rPr>
              <a:t>Could we have prevented this with more test data? 📊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2a9ecce44e_0_2"/>
          <p:cNvSpPr/>
          <p:nvPr/>
        </p:nvSpPr>
        <p:spPr>
          <a:xfrm>
            <a:off x="429250" y="367025"/>
            <a:ext cx="891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The Challenge with Testing</a:t>
            </a:r>
            <a:endParaRPr b="1" sz="3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7392daf43_0_93"/>
          <p:cNvSpPr txBox="1"/>
          <p:nvPr/>
        </p:nvSpPr>
        <p:spPr>
          <a:xfrm>
            <a:off x="403682" y="-10372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CA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127392daf43_0_93"/>
          <p:cNvSpPr txBox="1"/>
          <p:nvPr/>
        </p:nvSpPr>
        <p:spPr>
          <a:xfrm>
            <a:off x="493950" y="1085975"/>
            <a:ext cx="1120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127392daf43_0_93"/>
          <p:cNvSpPr txBox="1"/>
          <p:nvPr/>
        </p:nvSpPr>
        <p:spPr>
          <a:xfrm>
            <a:off x="877525" y="1616400"/>
            <a:ext cx="103494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6700">
                <a:solidFill>
                  <a:srgbClr val="262626"/>
                </a:solidFill>
              </a:rPr>
              <a:t>Thank you!...Questions?</a:t>
            </a:r>
            <a:endParaRPr sz="6700">
              <a:solidFill>
                <a:schemeClr val="dk1"/>
              </a:solidFill>
            </a:endParaRPr>
          </a:p>
        </p:txBody>
      </p:sp>
      <p:sp>
        <p:nvSpPr>
          <p:cNvPr id="434" name="Google Shape;434;g127392daf43_0_93"/>
          <p:cNvSpPr txBox="1"/>
          <p:nvPr/>
        </p:nvSpPr>
        <p:spPr>
          <a:xfrm>
            <a:off x="592800" y="3826350"/>
            <a:ext cx="110064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200">
                <a:solidFill>
                  <a:schemeClr val="dk1"/>
                </a:solidFill>
              </a:rPr>
              <a:t>Further Reading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CA" sz="2200" u="sng">
                <a:solidFill>
                  <a:schemeClr val="hlink"/>
                </a:solidFill>
                <a:hlinkClick r:id="rId3"/>
              </a:rPr>
              <a:t>https://engineering.fb.com/2021/10/20/developer-tools/autonomous-testing/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CA" sz="2200" u="sng">
                <a:solidFill>
                  <a:schemeClr val="hlink"/>
                </a:solidFill>
                <a:hlinkClick r:id="rId4"/>
              </a:rPr>
              <a:t>https://blog.twitter.com/engineering/en_us/a/2015/diffy-testing-services-without-writing-tests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300"/>
              </a:spcBef>
              <a:spcAft>
                <a:spcPts val="1300"/>
              </a:spcAft>
              <a:buClr>
                <a:schemeClr val="dk1"/>
              </a:buClr>
              <a:buSzPts val="2200"/>
              <a:buChar char="•"/>
            </a:pPr>
            <a:r>
              <a:rPr lang="en-CA" sz="2200">
                <a:solidFill>
                  <a:schemeClr val="dk1"/>
                </a:solidFill>
              </a:rPr>
              <a:t>Pixie-to-curl: </a:t>
            </a:r>
            <a:r>
              <a:rPr lang="en-CA" sz="2200" u="sng">
                <a:solidFill>
                  <a:schemeClr val="hlink"/>
                </a:solidFill>
                <a:hlinkClick r:id="rId5"/>
              </a:rPr>
              <a:t>https://github.com/speedscale/pixie-to-curl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72e2af799_0_0"/>
          <p:cNvSpPr/>
          <p:nvPr/>
        </p:nvSpPr>
        <p:spPr>
          <a:xfrm>
            <a:off x="429250" y="367025"/>
            <a:ext cx="891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Why Traffic Replay?</a:t>
            </a:r>
            <a:endParaRPr sz="3600"/>
          </a:p>
        </p:txBody>
      </p:sp>
      <p:sp>
        <p:nvSpPr>
          <p:cNvPr id="122" name="Google Shape;122;g1272e2af799_0_0"/>
          <p:cNvSpPr txBox="1"/>
          <p:nvPr>
            <p:ph idx="4294967295" type="body"/>
          </p:nvPr>
        </p:nvSpPr>
        <p:spPr>
          <a:xfrm>
            <a:off x="2074675" y="1847925"/>
            <a:ext cx="9674700" cy="83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3004">
                <a:latin typeface="Arial"/>
                <a:ea typeface="Arial"/>
                <a:cs typeface="Arial"/>
                <a:sym typeface="Arial"/>
              </a:rPr>
              <a:t>Treat your tests like cattle, not pets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1272e2af79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356" y="2502720"/>
            <a:ext cx="2156904" cy="184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272e2af79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555" y="2329050"/>
            <a:ext cx="2070140" cy="207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272e2af79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7766" y="2513991"/>
            <a:ext cx="2028176" cy="170365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272e2af799_0_0"/>
          <p:cNvSpPr/>
          <p:nvPr/>
        </p:nvSpPr>
        <p:spPr>
          <a:xfrm>
            <a:off x="5633997" y="4882059"/>
            <a:ext cx="2922300" cy="787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(refreshed continuously)</a:t>
            </a:r>
            <a:endParaRPr/>
          </a:p>
        </p:txBody>
      </p:sp>
      <p:cxnSp>
        <p:nvCxnSpPr>
          <p:cNvPr id="127" name="Google Shape;127;g1272e2af799_0_0"/>
          <p:cNvCxnSpPr>
            <a:stCxn id="128" idx="2"/>
            <a:endCxn id="126" idx="0"/>
          </p:cNvCxnSpPr>
          <p:nvPr/>
        </p:nvCxnSpPr>
        <p:spPr>
          <a:xfrm rot="5400000">
            <a:off x="8390288" y="4788781"/>
            <a:ext cx="653100" cy="3210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g1272e2af799_0_0"/>
          <p:cNvCxnSpPr>
            <a:stCxn id="126" idx="2"/>
            <a:endCxn id="130" idx="2"/>
          </p:cNvCxnSpPr>
          <p:nvPr/>
        </p:nvCxnSpPr>
        <p:spPr>
          <a:xfrm rot="10800000">
            <a:off x="5405097" y="4584159"/>
            <a:ext cx="228900" cy="6918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g1272e2af799_0_0"/>
          <p:cNvCxnSpPr>
            <a:stCxn id="126" idx="2"/>
            <a:endCxn id="132" idx="2"/>
          </p:cNvCxnSpPr>
          <p:nvPr/>
        </p:nvCxnSpPr>
        <p:spPr>
          <a:xfrm rot="10800000">
            <a:off x="2389497" y="4663659"/>
            <a:ext cx="3244500" cy="6123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g1272e2af799_0_0"/>
          <p:cNvSpPr txBox="1"/>
          <p:nvPr>
            <p:ph idx="4294967295" type="body"/>
          </p:nvPr>
        </p:nvSpPr>
        <p:spPr>
          <a:xfrm>
            <a:off x="1156600" y="4232497"/>
            <a:ext cx="2465700" cy="43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>
                <a:latin typeface="Arial"/>
                <a:ea typeface="Arial"/>
                <a:cs typeface="Arial"/>
                <a:sym typeface="Arial"/>
              </a:rPr>
              <a:t>Developer Desktop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1272e2af799_0_0"/>
          <p:cNvSpPr txBox="1"/>
          <p:nvPr>
            <p:ph idx="4294967295" type="body"/>
          </p:nvPr>
        </p:nvSpPr>
        <p:spPr>
          <a:xfrm>
            <a:off x="4172246" y="4235026"/>
            <a:ext cx="2465700" cy="34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>
                <a:latin typeface="Arial"/>
                <a:ea typeface="Arial"/>
                <a:cs typeface="Arial"/>
                <a:sym typeface="Arial"/>
              </a:rPr>
              <a:t>CI Pipeline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272e2af799_0_0"/>
          <p:cNvSpPr txBox="1"/>
          <p:nvPr>
            <p:ph idx="4294967295" type="body"/>
          </p:nvPr>
        </p:nvSpPr>
        <p:spPr>
          <a:xfrm>
            <a:off x="7644488" y="4273531"/>
            <a:ext cx="2465700" cy="34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800">
                <a:latin typeface="Arial"/>
                <a:ea typeface="Arial"/>
                <a:cs typeface="Arial"/>
                <a:sym typeface="Arial"/>
              </a:rPr>
              <a:t>Production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80b7fffd1_0_99"/>
          <p:cNvSpPr/>
          <p:nvPr/>
        </p:nvSpPr>
        <p:spPr>
          <a:xfrm>
            <a:off x="8184025" y="1736675"/>
            <a:ext cx="3678000" cy="186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280b7fffd1_0_99"/>
          <p:cNvSpPr/>
          <p:nvPr/>
        </p:nvSpPr>
        <p:spPr>
          <a:xfrm>
            <a:off x="4232675" y="1736675"/>
            <a:ext cx="3678000" cy="403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280b7fffd1_0_99"/>
          <p:cNvSpPr/>
          <p:nvPr/>
        </p:nvSpPr>
        <p:spPr>
          <a:xfrm>
            <a:off x="188875" y="1736675"/>
            <a:ext cx="3678000" cy="2380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280b7fffd1_0_99"/>
          <p:cNvSpPr/>
          <p:nvPr/>
        </p:nvSpPr>
        <p:spPr>
          <a:xfrm>
            <a:off x="429250" y="367025"/>
            <a:ext cx="758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Ways to Replay Traffic for Testing</a:t>
            </a:r>
            <a:endParaRPr sz="3600"/>
          </a:p>
        </p:txBody>
      </p:sp>
      <p:sp>
        <p:nvSpPr>
          <p:cNvPr id="141" name="Google Shape;141;g1280b7fffd1_0_99"/>
          <p:cNvSpPr txBox="1"/>
          <p:nvPr/>
        </p:nvSpPr>
        <p:spPr>
          <a:xfrm>
            <a:off x="594475" y="985640"/>
            <a:ext cx="2904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>
                <a:latin typeface="Calibri"/>
                <a:ea typeface="Calibri"/>
                <a:cs typeface="Calibri"/>
                <a:sym typeface="Calibri"/>
              </a:rPr>
              <a:t>Prod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>
                <a:latin typeface="Calibri"/>
                <a:ea typeface="Calibri"/>
                <a:cs typeface="Calibri"/>
                <a:sym typeface="Calibri"/>
              </a:rPr>
              <a:t>(or </a:t>
            </a:r>
            <a:r>
              <a:rPr i="1" lang="en-CA" sz="2200"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n-CA" sz="2200">
                <a:latin typeface="Calibri"/>
                <a:ea typeface="Calibri"/>
                <a:cs typeface="Calibri"/>
                <a:sym typeface="Calibri"/>
              </a:rPr>
              <a:t> test in prod)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068" y="2666193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g1280b7fffd1_0_99"/>
          <p:cNvCxnSpPr>
            <a:endCxn id="142" idx="1"/>
          </p:cNvCxnSpPr>
          <p:nvPr/>
        </p:nvCxnSpPr>
        <p:spPr>
          <a:xfrm>
            <a:off x="594468" y="2966093"/>
            <a:ext cx="69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4" name="Google Shape;144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268" y="227593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g1280b7fffd1_0_99"/>
          <p:cNvCxnSpPr>
            <a:stCxn id="142" idx="3"/>
            <a:endCxn id="144" idx="1"/>
          </p:cNvCxnSpPr>
          <p:nvPr/>
        </p:nvCxnSpPr>
        <p:spPr>
          <a:xfrm flipH="1" rot="10800000">
            <a:off x="1887871" y="2575793"/>
            <a:ext cx="725400" cy="3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6" name="Google Shape;146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268" y="309698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g1280b7fffd1_0_99"/>
          <p:cNvCxnSpPr>
            <a:stCxn id="142" idx="3"/>
            <a:endCxn id="146" idx="1"/>
          </p:cNvCxnSpPr>
          <p:nvPr/>
        </p:nvCxnSpPr>
        <p:spPr>
          <a:xfrm>
            <a:off x="1887871" y="2966093"/>
            <a:ext cx="725400" cy="4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g1280b7fffd1_0_99"/>
          <p:cNvSpPr txBox="1"/>
          <p:nvPr/>
        </p:nvSpPr>
        <p:spPr>
          <a:xfrm>
            <a:off x="1034025" y="2311188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gateway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Google Shape;149;g1280b7fffd1_0_99"/>
          <p:cNvSpPr txBox="1"/>
          <p:nvPr/>
        </p:nvSpPr>
        <p:spPr>
          <a:xfrm>
            <a:off x="2359225" y="1967188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payment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" name="Google Shape;150;g1280b7fffd1_0_99"/>
          <p:cNvSpPr txBox="1"/>
          <p:nvPr/>
        </p:nvSpPr>
        <p:spPr>
          <a:xfrm>
            <a:off x="2359225" y="2875738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user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" name="Google Shape;151;g1280b7fffd1_0_99"/>
          <p:cNvSpPr txBox="1"/>
          <p:nvPr/>
        </p:nvSpPr>
        <p:spPr>
          <a:xfrm>
            <a:off x="4772075" y="1138027"/>
            <a:ext cx="259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>
                <a:latin typeface="Calibri"/>
                <a:ea typeface="Calibri"/>
                <a:cs typeface="Calibri"/>
                <a:sym typeface="Calibri"/>
              </a:rPr>
              <a:t>Traffic Mirroring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943" y="2666193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g1280b7fffd1_0_99"/>
          <p:cNvCxnSpPr>
            <a:endCxn id="154" idx="1"/>
          </p:cNvCxnSpPr>
          <p:nvPr/>
        </p:nvCxnSpPr>
        <p:spPr>
          <a:xfrm>
            <a:off x="4366923" y="2970233"/>
            <a:ext cx="20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5" name="Google Shape;155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143" y="227593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g1280b7fffd1_0_99"/>
          <p:cNvCxnSpPr>
            <a:stCxn id="152" idx="3"/>
            <a:endCxn id="155" idx="1"/>
          </p:cNvCxnSpPr>
          <p:nvPr/>
        </p:nvCxnSpPr>
        <p:spPr>
          <a:xfrm flipH="1" rot="10800000">
            <a:off x="5834746" y="2575793"/>
            <a:ext cx="725400" cy="3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7" name="Google Shape;157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143" y="309698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g1280b7fffd1_0_99"/>
          <p:cNvCxnSpPr>
            <a:stCxn id="152" idx="3"/>
            <a:endCxn id="157" idx="1"/>
          </p:cNvCxnSpPr>
          <p:nvPr/>
        </p:nvCxnSpPr>
        <p:spPr>
          <a:xfrm>
            <a:off x="5834746" y="2966093"/>
            <a:ext cx="725400" cy="4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g1280b7fffd1_0_99"/>
          <p:cNvSpPr txBox="1"/>
          <p:nvPr/>
        </p:nvSpPr>
        <p:spPr>
          <a:xfrm>
            <a:off x="4980900" y="2234988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ateway (candidate)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g1280b7fffd1_0_99"/>
          <p:cNvSpPr txBox="1"/>
          <p:nvPr/>
        </p:nvSpPr>
        <p:spPr>
          <a:xfrm>
            <a:off x="6306100" y="1967188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payment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" name="Google Shape;161;g1280b7fffd1_0_99"/>
          <p:cNvSpPr txBox="1"/>
          <p:nvPr/>
        </p:nvSpPr>
        <p:spPr>
          <a:xfrm>
            <a:off x="6306100" y="2875738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user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" name="Google Shape;162;g1280b7fffd1_0_99"/>
          <p:cNvSpPr txBox="1"/>
          <p:nvPr/>
        </p:nvSpPr>
        <p:spPr>
          <a:xfrm>
            <a:off x="8913750" y="1170027"/>
            <a:ext cx="231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>
                <a:latin typeface="Calibri"/>
                <a:ea typeface="Calibri"/>
                <a:cs typeface="Calibri"/>
                <a:sym typeface="Calibri"/>
              </a:rPr>
              <a:t>Traffic Replay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6218" y="2513793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g1280b7fffd1_0_99"/>
          <p:cNvCxnSpPr>
            <a:endCxn id="163" idx="1"/>
          </p:cNvCxnSpPr>
          <p:nvPr/>
        </p:nvCxnSpPr>
        <p:spPr>
          <a:xfrm>
            <a:off x="9000818" y="2813693"/>
            <a:ext cx="2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5" name="Google Shape;165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1418" y="212353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g1280b7fffd1_0_99"/>
          <p:cNvCxnSpPr>
            <a:stCxn id="163" idx="3"/>
            <a:endCxn id="165" idx="1"/>
          </p:cNvCxnSpPr>
          <p:nvPr/>
        </p:nvCxnSpPr>
        <p:spPr>
          <a:xfrm flipH="1" rot="10800000">
            <a:off x="9816021" y="2423393"/>
            <a:ext cx="725400" cy="3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7" name="Google Shape;167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1418" y="2944581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g1280b7fffd1_0_99"/>
          <p:cNvCxnSpPr>
            <a:stCxn id="163" idx="3"/>
            <a:endCxn id="167" idx="1"/>
          </p:cNvCxnSpPr>
          <p:nvPr/>
        </p:nvCxnSpPr>
        <p:spPr>
          <a:xfrm>
            <a:off x="9816021" y="2813693"/>
            <a:ext cx="725400" cy="4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g1280b7fffd1_0_99"/>
          <p:cNvSpPr txBox="1"/>
          <p:nvPr/>
        </p:nvSpPr>
        <p:spPr>
          <a:xfrm>
            <a:off x="8962175" y="2158788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gateway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g1280b7fffd1_0_99"/>
          <p:cNvSpPr txBox="1"/>
          <p:nvPr/>
        </p:nvSpPr>
        <p:spPr>
          <a:xfrm>
            <a:off x="10287375" y="1814788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payment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g1280b7fffd1_0_99"/>
          <p:cNvSpPr txBox="1"/>
          <p:nvPr/>
        </p:nvSpPr>
        <p:spPr>
          <a:xfrm>
            <a:off x="10287375" y="2723338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user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2" name="Google Shape;172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943" y="3751893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280b7fffd1_0_99"/>
          <p:cNvSpPr txBox="1"/>
          <p:nvPr/>
        </p:nvSpPr>
        <p:spPr>
          <a:xfrm>
            <a:off x="4980900" y="3320688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ateway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(primary)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4" name="Google Shape;174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943" y="4760343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1280b7fffd1_0_99"/>
          <p:cNvSpPr txBox="1"/>
          <p:nvPr/>
        </p:nvSpPr>
        <p:spPr>
          <a:xfrm>
            <a:off x="4980900" y="4329138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g</a:t>
            </a: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ateway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(secondary)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" name="Google Shape;154;g1280b7fffd1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323" y="2769406"/>
            <a:ext cx="414600" cy="401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g1280b7fffd1_0_99"/>
          <p:cNvCxnSpPr>
            <a:stCxn id="154" idx="3"/>
            <a:endCxn id="152" idx="1"/>
          </p:cNvCxnSpPr>
          <p:nvPr/>
        </p:nvCxnSpPr>
        <p:spPr>
          <a:xfrm flipH="1" rot="10800000">
            <a:off x="4981923" y="2966033"/>
            <a:ext cx="252900" cy="4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g1280b7fffd1_0_99"/>
          <p:cNvCxnSpPr>
            <a:stCxn id="154" idx="3"/>
            <a:endCxn id="172" idx="1"/>
          </p:cNvCxnSpPr>
          <p:nvPr/>
        </p:nvCxnSpPr>
        <p:spPr>
          <a:xfrm>
            <a:off x="4981923" y="2970233"/>
            <a:ext cx="252900" cy="10815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g1280b7fffd1_0_99"/>
          <p:cNvCxnSpPr>
            <a:stCxn id="154" idx="3"/>
            <a:endCxn id="174" idx="1"/>
          </p:cNvCxnSpPr>
          <p:nvPr/>
        </p:nvCxnSpPr>
        <p:spPr>
          <a:xfrm>
            <a:off x="4981923" y="2970233"/>
            <a:ext cx="252900" cy="2090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g1280b7fffd1_0_99"/>
          <p:cNvCxnSpPr>
            <a:stCxn id="172" idx="3"/>
          </p:cNvCxnSpPr>
          <p:nvPr/>
        </p:nvCxnSpPr>
        <p:spPr>
          <a:xfrm>
            <a:off x="5834746" y="4051793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g1280b7fffd1_0_99"/>
          <p:cNvCxnSpPr>
            <a:stCxn id="174" idx="3"/>
          </p:cNvCxnSpPr>
          <p:nvPr/>
        </p:nvCxnSpPr>
        <p:spPr>
          <a:xfrm>
            <a:off x="5834746" y="5060243"/>
            <a:ext cx="54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g1280b7fffd1_0_99"/>
          <p:cNvSpPr txBox="1"/>
          <p:nvPr/>
        </p:nvSpPr>
        <p:spPr>
          <a:xfrm>
            <a:off x="6462450" y="3834225"/>
            <a:ext cx="4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280b7fffd1_0_99"/>
          <p:cNvSpPr txBox="1"/>
          <p:nvPr/>
        </p:nvSpPr>
        <p:spPr>
          <a:xfrm>
            <a:off x="6462450" y="4843400"/>
            <a:ext cx="4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1280b7fffd1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6925" y="3667598"/>
            <a:ext cx="599800" cy="581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g1280b7fffd1_0_99"/>
          <p:cNvCxnSpPr>
            <a:endCxn id="185" idx="1"/>
          </p:cNvCxnSpPr>
          <p:nvPr/>
        </p:nvCxnSpPr>
        <p:spPr>
          <a:xfrm>
            <a:off x="8385748" y="2813708"/>
            <a:ext cx="20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g1280b7fffd1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6148" y="2612881"/>
            <a:ext cx="414600" cy="401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g1280b7fffd1_0_99"/>
          <p:cNvCxnSpPr>
            <a:stCxn id="185" idx="3"/>
            <a:endCxn id="183" idx="0"/>
          </p:cNvCxnSpPr>
          <p:nvPr/>
        </p:nvCxnSpPr>
        <p:spPr>
          <a:xfrm>
            <a:off x="9000748" y="2813708"/>
            <a:ext cx="946200" cy="8538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g1280b7fffd1_0_99"/>
          <p:cNvSpPr/>
          <p:nvPr/>
        </p:nvSpPr>
        <p:spPr>
          <a:xfrm>
            <a:off x="8263525" y="4296350"/>
            <a:ext cx="3678000" cy="186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718" y="50734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918" y="4683206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g1280b7fffd1_0_99"/>
          <p:cNvCxnSpPr>
            <a:stCxn id="188" idx="3"/>
            <a:endCxn id="189" idx="1"/>
          </p:cNvCxnSpPr>
          <p:nvPr/>
        </p:nvCxnSpPr>
        <p:spPr>
          <a:xfrm flipH="1" rot="10800000">
            <a:off x="9895521" y="4983068"/>
            <a:ext cx="725400" cy="3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1" name="Google Shape;191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0918" y="5504256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g1280b7fffd1_0_99"/>
          <p:cNvCxnSpPr>
            <a:stCxn id="188" idx="3"/>
            <a:endCxn id="191" idx="1"/>
          </p:cNvCxnSpPr>
          <p:nvPr/>
        </p:nvCxnSpPr>
        <p:spPr>
          <a:xfrm>
            <a:off x="9895521" y="5373368"/>
            <a:ext cx="725400" cy="4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g1280b7fffd1_0_99"/>
          <p:cNvSpPr txBox="1"/>
          <p:nvPr/>
        </p:nvSpPr>
        <p:spPr>
          <a:xfrm>
            <a:off x="9041675" y="4718463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gateway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g1280b7fffd1_0_99"/>
          <p:cNvSpPr txBox="1"/>
          <p:nvPr/>
        </p:nvSpPr>
        <p:spPr>
          <a:xfrm>
            <a:off x="10366875" y="4374463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payment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g1280b7fffd1_0_99"/>
          <p:cNvSpPr txBox="1"/>
          <p:nvPr/>
        </p:nvSpPr>
        <p:spPr>
          <a:xfrm>
            <a:off x="10366875" y="5283013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user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6" name="Google Shape;196;g1280b7fffd1_0_99"/>
          <p:cNvCxnSpPr>
            <a:stCxn id="183" idx="1"/>
            <a:endCxn id="197" idx="0"/>
          </p:cNvCxnSpPr>
          <p:nvPr/>
        </p:nvCxnSpPr>
        <p:spPr>
          <a:xfrm flipH="1">
            <a:off x="8903225" y="3958123"/>
            <a:ext cx="743700" cy="1115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7" name="Google Shape;197;g1280b7fffd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193" y="5073481"/>
            <a:ext cx="599803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280b7fffd1_0_99"/>
          <p:cNvSpPr txBox="1"/>
          <p:nvPr/>
        </p:nvSpPr>
        <p:spPr>
          <a:xfrm>
            <a:off x="8349150" y="5678763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load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generator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9" name="Google Shape;199;g1280b7fffd1_0_99"/>
          <p:cNvCxnSpPr>
            <a:stCxn id="197" idx="3"/>
            <a:endCxn id="188" idx="1"/>
          </p:cNvCxnSpPr>
          <p:nvPr/>
        </p:nvCxnSpPr>
        <p:spPr>
          <a:xfrm>
            <a:off x="9202996" y="5373381"/>
            <a:ext cx="9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g1280b7fffd1_0_99"/>
          <p:cNvSpPr txBox="1"/>
          <p:nvPr/>
        </p:nvSpPr>
        <p:spPr>
          <a:xfrm rot="-5400000">
            <a:off x="2886925" y="2739375"/>
            <a:ext cx="16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Production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1280b7fffd1_0_99"/>
          <p:cNvSpPr txBox="1"/>
          <p:nvPr/>
        </p:nvSpPr>
        <p:spPr>
          <a:xfrm rot="-5400000">
            <a:off x="6923700" y="2695925"/>
            <a:ext cx="16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Production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280b7fffd1_0_99"/>
          <p:cNvSpPr txBox="1"/>
          <p:nvPr/>
        </p:nvSpPr>
        <p:spPr>
          <a:xfrm rot="-5400000">
            <a:off x="10877300" y="2437175"/>
            <a:ext cx="16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Production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1280b7fffd1_0_99"/>
          <p:cNvSpPr txBox="1"/>
          <p:nvPr/>
        </p:nvSpPr>
        <p:spPr>
          <a:xfrm rot="-5400000">
            <a:off x="10945575" y="4996850"/>
            <a:ext cx="16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Pre-prod CI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280b7fffd1_0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749" y="4423313"/>
            <a:ext cx="3378000" cy="19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280b7fffd1_0_99"/>
          <p:cNvSpPr txBox="1"/>
          <p:nvPr/>
        </p:nvSpPr>
        <p:spPr>
          <a:xfrm rot="188162">
            <a:off x="857792" y="5228081"/>
            <a:ext cx="740309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YOLO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g1280b7fffd1_0_99"/>
          <p:cNvCxnSpPr/>
          <p:nvPr/>
        </p:nvCxnSpPr>
        <p:spPr>
          <a:xfrm>
            <a:off x="4051900" y="844030"/>
            <a:ext cx="0" cy="59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g1280b7fffd1_0_99"/>
          <p:cNvCxnSpPr/>
          <p:nvPr/>
        </p:nvCxnSpPr>
        <p:spPr>
          <a:xfrm>
            <a:off x="8062550" y="839380"/>
            <a:ext cx="0" cy="59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6e8733158_0_4"/>
          <p:cNvSpPr txBox="1"/>
          <p:nvPr>
            <p:ph idx="4294967295" type="body"/>
          </p:nvPr>
        </p:nvSpPr>
        <p:spPr>
          <a:xfrm>
            <a:off x="429250" y="1450450"/>
            <a:ext cx="11076900" cy="487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If we want to </a:t>
            </a:r>
            <a:r>
              <a:rPr b="1" i="1" lang="en-CA" sz="2600">
                <a:latin typeface="Arial"/>
                <a:ea typeface="Arial"/>
                <a:cs typeface="Arial"/>
                <a:sym typeface="Arial"/>
              </a:rPr>
              <a:t>replay</a:t>
            </a:r>
            <a:r>
              <a:rPr lang="en-CA" sz="2600">
                <a:latin typeface="Arial"/>
                <a:ea typeface="Arial"/>
                <a:cs typeface="Arial"/>
                <a:sym typeface="Arial"/>
              </a:rPr>
              <a:t> production traffic, we must first </a:t>
            </a:r>
            <a:r>
              <a:rPr b="1" i="1" lang="en-CA" sz="2600">
                <a:latin typeface="Arial"/>
                <a:ea typeface="Arial"/>
                <a:cs typeface="Arial"/>
                <a:sym typeface="Arial"/>
              </a:rPr>
              <a:t>capture</a:t>
            </a:r>
            <a:r>
              <a:rPr lang="en-CA" sz="2600">
                <a:latin typeface="Arial"/>
                <a:ea typeface="Arial"/>
                <a:cs typeface="Arial"/>
                <a:sym typeface="Arial"/>
              </a:rPr>
              <a:t> the data.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What are the microservices saying to each other?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How can we capture the K8s pod traffic unobtrusively?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26e8733158_0_4"/>
          <p:cNvSpPr/>
          <p:nvPr/>
        </p:nvSpPr>
        <p:spPr>
          <a:xfrm>
            <a:off x="429250" y="367030"/>
            <a:ext cx="69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Replay begins with Record</a:t>
            </a:r>
            <a:endParaRPr sz="3600"/>
          </a:p>
        </p:txBody>
      </p:sp>
      <p:sp>
        <p:nvSpPr>
          <p:cNvPr id="214" name="Google Shape;214;g126e8733158_0_4"/>
          <p:cNvSpPr txBox="1"/>
          <p:nvPr/>
        </p:nvSpPr>
        <p:spPr>
          <a:xfrm>
            <a:off x="1423000" y="3900104"/>
            <a:ext cx="2128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600">
                <a:latin typeface="Calibri"/>
                <a:ea typeface="Calibri"/>
                <a:cs typeface="Calibri"/>
                <a:sym typeface="Calibri"/>
              </a:rPr>
              <a:t>Capture traffic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26e8733158_0_4"/>
          <p:cNvSpPr/>
          <p:nvPr/>
        </p:nvSpPr>
        <p:spPr>
          <a:xfrm>
            <a:off x="5880675" y="2924688"/>
            <a:ext cx="3678000" cy="186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g126e873315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868" y="3701806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g126e8733158_0_4"/>
          <p:cNvCxnSpPr>
            <a:endCxn id="216" idx="1"/>
          </p:cNvCxnSpPr>
          <p:nvPr/>
        </p:nvCxnSpPr>
        <p:spPr>
          <a:xfrm>
            <a:off x="6697468" y="4001706"/>
            <a:ext cx="2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8" name="Google Shape;218;g126e873315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068" y="3311543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g126e8733158_0_4"/>
          <p:cNvCxnSpPr>
            <a:stCxn id="216" idx="3"/>
            <a:endCxn id="218" idx="1"/>
          </p:cNvCxnSpPr>
          <p:nvPr/>
        </p:nvCxnSpPr>
        <p:spPr>
          <a:xfrm flipH="1" rot="10800000">
            <a:off x="7512671" y="3611406"/>
            <a:ext cx="725400" cy="39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g126e873315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068" y="4132593"/>
            <a:ext cx="599803" cy="59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g126e8733158_0_4"/>
          <p:cNvCxnSpPr>
            <a:stCxn id="216" idx="3"/>
            <a:endCxn id="220" idx="1"/>
          </p:cNvCxnSpPr>
          <p:nvPr/>
        </p:nvCxnSpPr>
        <p:spPr>
          <a:xfrm>
            <a:off x="7512671" y="4001706"/>
            <a:ext cx="725400" cy="4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g126e8733158_0_4"/>
          <p:cNvSpPr txBox="1"/>
          <p:nvPr/>
        </p:nvSpPr>
        <p:spPr>
          <a:xfrm>
            <a:off x="6658825" y="3346800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gateway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3" name="Google Shape;223;g126e8733158_0_4"/>
          <p:cNvSpPr txBox="1"/>
          <p:nvPr/>
        </p:nvSpPr>
        <p:spPr>
          <a:xfrm>
            <a:off x="7984025" y="3002800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payment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" name="Google Shape;224;g126e8733158_0_4"/>
          <p:cNvSpPr txBox="1"/>
          <p:nvPr/>
        </p:nvSpPr>
        <p:spPr>
          <a:xfrm>
            <a:off x="7984025" y="3911350"/>
            <a:ext cx="1107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Consolas"/>
                <a:ea typeface="Consolas"/>
                <a:cs typeface="Consolas"/>
                <a:sym typeface="Consolas"/>
              </a:rPr>
              <a:t>user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25" name="Google Shape;225;g126e8733158_0_4"/>
          <p:cNvCxnSpPr>
            <a:endCxn id="226" idx="1"/>
          </p:cNvCxnSpPr>
          <p:nvPr/>
        </p:nvCxnSpPr>
        <p:spPr>
          <a:xfrm>
            <a:off x="6082398" y="4001721"/>
            <a:ext cx="20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6" name="Google Shape;226;g126e8733158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798" y="3800894"/>
            <a:ext cx="414600" cy="40165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26e8733158_0_4"/>
          <p:cNvSpPr txBox="1"/>
          <p:nvPr/>
        </p:nvSpPr>
        <p:spPr>
          <a:xfrm rot="-5400000">
            <a:off x="8573950" y="3625188"/>
            <a:ext cx="16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Production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g126e8733158_0_4"/>
          <p:cNvCxnSpPr>
            <a:stCxn id="214" idx="3"/>
          </p:cNvCxnSpPr>
          <p:nvPr/>
        </p:nvCxnSpPr>
        <p:spPr>
          <a:xfrm flipH="1" rot="10800000">
            <a:off x="3551200" y="3798704"/>
            <a:ext cx="4308900" cy="393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g126e8733158_0_4"/>
          <p:cNvCxnSpPr/>
          <p:nvPr/>
        </p:nvCxnSpPr>
        <p:spPr>
          <a:xfrm flipH="1" rot="10800000">
            <a:off x="3551250" y="4030500"/>
            <a:ext cx="2595900" cy="173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g126e8733158_0_4"/>
          <p:cNvCxnSpPr>
            <a:stCxn id="214" idx="3"/>
          </p:cNvCxnSpPr>
          <p:nvPr/>
        </p:nvCxnSpPr>
        <p:spPr>
          <a:xfrm>
            <a:off x="3551200" y="4192604"/>
            <a:ext cx="4268100" cy="68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lg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6e8733158_0_125"/>
          <p:cNvSpPr txBox="1"/>
          <p:nvPr>
            <p:ph idx="4294967295" type="body"/>
          </p:nvPr>
        </p:nvSpPr>
        <p:spPr>
          <a:xfrm>
            <a:off x="429250" y="1450450"/>
            <a:ext cx="11076900" cy="487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Pixie: An open-source CNCF observability platform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Automatically traces network messages, provides CPU profiles, etc.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Pixie’s philosophy: No manual instrumentation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No code modifications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No redeployments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How is this possible?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Powered by 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light&#10;&#10;Description automatically generated" id="236" name="Google Shape;236;g126e8733158_0_125"/>
          <p:cNvPicPr preferRelativeResize="0"/>
          <p:nvPr/>
        </p:nvPicPr>
        <p:blipFill rotWithShape="1">
          <a:blip r:embed="rId3">
            <a:alphaModFix/>
          </a:blip>
          <a:srcRect b="0" l="0" r="65905" t="0"/>
          <a:stretch/>
        </p:blipFill>
        <p:spPr>
          <a:xfrm>
            <a:off x="2858132" y="5156375"/>
            <a:ext cx="449308" cy="458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light&#10;&#10;Description automatically generated" id="237" name="Google Shape;237;g126e8733158_0_125"/>
          <p:cNvPicPr preferRelativeResize="0"/>
          <p:nvPr/>
        </p:nvPicPr>
        <p:blipFill rotWithShape="1">
          <a:blip r:embed="rId4">
            <a:alphaModFix/>
          </a:blip>
          <a:srcRect b="0" l="34275" r="0" t="0"/>
          <a:stretch/>
        </p:blipFill>
        <p:spPr>
          <a:xfrm>
            <a:off x="3307439" y="5156375"/>
            <a:ext cx="866116" cy="45891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26e8733158_0_125"/>
          <p:cNvSpPr/>
          <p:nvPr/>
        </p:nvSpPr>
        <p:spPr>
          <a:xfrm>
            <a:off x="429250" y="367025"/>
            <a:ext cx="867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Meet Pixie: eBPF-based tracing on K8s</a:t>
            </a:r>
            <a:endParaRPr sz="3600"/>
          </a:p>
        </p:txBody>
      </p:sp>
      <p:pic>
        <p:nvPicPr>
          <p:cNvPr id="239" name="Google Shape;239;g126e8733158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7350" y="5924178"/>
            <a:ext cx="2919400" cy="642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6e8733158_0_17"/>
          <p:cNvSpPr txBox="1"/>
          <p:nvPr>
            <p:ph idx="1" type="body"/>
          </p:nvPr>
        </p:nvSpPr>
        <p:spPr>
          <a:xfrm>
            <a:off x="415600" y="1536630"/>
            <a:ext cx="11360700" cy="174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An eBPF </a:t>
            </a:r>
            <a:r>
              <a:rPr b="1" lang="en-CA" sz="2600">
                <a:latin typeface="Arial"/>
                <a:ea typeface="Arial"/>
                <a:cs typeface="Arial"/>
                <a:sym typeface="Arial"/>
              </a:rPr>
              <a:t>probe</a:t>
            </a:r>
            <a:r>
              <a:rPr lang="en-CA" sz="2600">
                <a:latin typeface="Arial"/>
                <a:ea typeface="Arial"/>
                <a:cs typeface="Arial"/>
                <a:sym typeface="Arial"/>
              </a:rPr>
              <a:t> is like a breakpoint in a debugger.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SzPts val="2600"/>
              <a:buChar char="•"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Interrupts execution when breakpoint is reached.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3000"/>
              </a:lnSpc>
              <a:spcBef>
                <a:spcPts val="400"/>
              </a:spcBef>
              <a:spcAft>
                <a:spcPts val="400"/>
              </a:spcAft>
              <a:buSzPts val="2600"/>
              <a:buChar char="•"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But unlike a breakpoint, a small eBPF program runs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126e8733158_0_17"/>
          <p:cNvSpPr/>
          <p:nvPr/>
        </p:nvSpPr>
        <p:spPr>
          <a:xfrm>
            <a:off x="6381200" y="3644450"/>
            <a:ext cx="3675300" cy="3123900"/>
          </a:xfrm>
          <a:prstGeom prst="foldedCorner">
            <a:avLst>
              <a:gd fmla="val 10895" name="adj"/>
            </a:avLst>
          </a:prstGeom>
          <a:solidFill>
            <a:srgbClr val="F3F3F3"/>
          </a:solidFill>
          <a:ln cap="flat" cmpd="sng" w="9525">
            <a:solidFill>
              <a:srgbClr val="5962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8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// Small probe</a:t>
            </a: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8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// counts number of</a:t>
            </a: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18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// calls to SendPong() </a:t>
            </a: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00BB0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CA" sz="1800">
                <a:solidFill>
                  <a:srgbClr val="00A000"/>
                </a:solidFill>
                <a:latin typeface="Roboto Mono"/>
                <a:ea typeface="Roboto Mono"/>
                <a:cs typeface="Roboto Mono"/>
                <a:sym typeface="Roboto Mono"/>
              </a:rPr>
              <a:t>ProbeSendPong</a:t>
            </a: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pong_count</a:t>
            </a:r>
            <a:r>
              <a:rPr lang="en-CA" sz="1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++</a:t>
            </a: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rgbClr val="0C171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171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6" name="Google Shape;246;g126e8733158_0_17"/>
          <p:cNvSpPr/>
          <p:nvPr/>
        </p:nvSpPr>
        <p:spPr>
          <a:xfrm>
            <a:off x="2397950" y="3644450"/>
            <a:ext cx="3675300" cy="3123900"/>
          </a:xfrm>
          <a:prstGeom prst="foldedCorner">
            <a:avLst>
              <a:gd fmla="val 9847" name="adj"/>
            </a:avLst>
          </a:prstGeom>
          <a:solidFill>
            <a:srgbClr val="F3F3F3"/>
          </a:solidFill>
          <a:ln cap="flat" cmpd="sng" w="9525">
            <a:solidFill>
              <a:srgbClr val="5962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00BB00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CA" sz="1800">
                <a:solidFill>
                  <a:srgbClr val="00A000"/>
                </a:solidFill>
                <a:latin typeface="Roboto Mono"/>
                <a:ea typeface="Roboto Mono"/>
                <a:cs typeface="Roboto Mono"/>
                <a:sym typeface="Roboto Mono"/>
              </a:rPr>
              <a:t>ProcessReq</a:t>
            </a: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(Req r) {</a:t>
            </a: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CA" sz="1800">
                <a:solidFill>
                  <a:srgbClr val="AA22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(r.body </a:t>
            </a:r>
            <a:r>
              <a:rPr lang="en-CA" sz="18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CA" sz="1800">
                <a:solidFill>
                  <a:srgbClr val="BB4444"/>
                </a:solidFill>
                <a:latin typeface="Roboto Mono"/>
                <a:ea typeface="Roboto Mono"/>
                <a:cs typeface="Roboto Mono"/>
                <a:sym typeface="Roboto Mono"/>
              </a:rPr>
              <a:t>"ping"</a:t>
            </a: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SendPong(r);</a:t>
            </a: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8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>
              <a:solidFill>
                <a:srgbClr val="0C171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171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7" name="Google Shape;247;g126e8733158_0_17"/>
          <p:cNvSpPr/>
          <p:nvPr/>
        </p:nvSpPr>
        <p:spPr>
          <a:xfrm>
            <a:off x="2023431" y="4578227"/>
            <a:ext cx="645300" cy="4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26e8733158_0_17"/>
          <p:cNvSpPr txBox="1"/>
          <p:nvPr/>
        </p:nvSpPr>
        <p:spPr>
          <a:xfrm>
            <a:off x="904300" y="4496731"/>
            <a:ext cx="1193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4A86E8"/>
                </a:solidFill>
              </a:rPr>
              <a:t>probe</a:t>
            </a:r>
            <a:endParaRPr sz="2400">
              <a:solidFill>
                <a:srgbClr val="4A86E8"/>
              </a:solidFill>
            </a:endParaRPr>
          </a:p>
        </p:txBody>
      </p:sp>
      <p:cxnSp>
        <p:nvCxnSpPr>
          <p:cNvPr id="249" name="Google Shape;249;g126e8733158_0_17"/>
          <p:cNvCxnSpPr/>
          <p:nvPr/>
        </p:nvCxnSpPr>
        <p:spPr>
          <a:xfrm>
            <a:off x="4733425" y="4778375"/>
            <a:ext cx="1734000" cy="562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g126e8733158_0_17"/>
          <p:cNvSpPr txBox="1"/>
          <p:nvPr/>
        </p:nvSpPr>
        <p:spPr>
          <a:xfrm>
            <a:off x="3231583" y="3133550"/>
            <a:ext cx="21891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/>
              <a:t>Application Code</a:t>
            </a:r>
            <a:endParaRPr sz="2000"/>
          </a:p>
        </p:txBody>
      </p:sp>
      <p:sp>
        <p:nvSpPr>
          <p:cNvPr id="251" name="Google Shape;251;g126e8733158_0_17"/>
          <p:cNvSpPr txBox="1"/>
          <p:nvPr/>
        </p:nvSpPr>
        <p:spPr>
          <a:xfrm>
            <a:off x="6989308" y="3133550"/>
            <a:ext cx="21891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/>
              <a:t>eBPF Code</a:t>
            </a:r>
            <a:endParaRPr sz="2000"/>
          </a:p>
        </p:txBody>
      </p:sp>
      <p:sp>
        <p:nvSpPr>
          <p:cNvPr id="252" name="Google Shape;252;g126e8733158_0_17"/>
          <p:cNvSpPr/>
          <p:nvPr/>
        </p:nvSpPr>
        <p:spPr>
          <a:xfrm>
            <a:off x="429250" y="367030"/>
            <a:ext cx="69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What is eBPF? An Analogy</a:t>
            </a:r>
            <a:endParaRPr sz="3600"/>
          </a:p>
        </p:txBody>
      </p:sp>
      <p:pic>
        <p:nvPicPr>
          <p:cNvPr descr="A picture containing text, light&#10;&#10;Description automatically generated" id="253" name="Google Shape;253;g126e8733158_0_17"/>
          <p:cNvPicPr preferRelativeResize="0"/>
          <p:nvPr/>
        </p:nvPicPr>
        <p:blipFill rotWithShape="1">
          <a:blip r:embed="rId3">
            <a:alphaModFix/>
          </a:blip>
          <a:srcRect b="0" l="0" r="65905" t="0"/>
          <a:stretch/>
        </p:blipFill>
        <p:spPr>
          <a:xfrm>
            <a:off x="8200482" y="3686000"/>
            <a:ext cx="449308" cy="458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light&#10;&#10;Description automatically generated" id="254" name="Google Shape;254;g126e8733158_0_17"/>
          <p:cNvPicPr preferRelativeResize="0"/>
          <p:nvPr/>
        </p:nvPicPr>
        <p:blipFill rotWithShape="1">
          <a:blip r:embed="rId4">
            <a:alphaModFix/>
          </a:blip>
          <a:srcRect b="0" l="34275" r="0" t="0"/>
          <a:stretch/>
        </p:blipFill>
        <p:spPr>
          <a:xfrm>
            <a:off x="8878389" y="3686000"/>
            <a:ext cx="866116" cy="45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6e8733158_0_0"/>
          <p:cNvSpPr/>
          <p:nvPr/>
        </p:nvSpPr>
        <p:spPr>
          <a:xfrm>
            <a:off x="429250" y="367030"/>
            <a:ext cx="69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rgbClr val="262626"/>
                </a:solidFill>
              </a:rPr>
              <a:t>Pixie’s Protocol Tracer</a:t>
            </a:r>
            <a:endParaRPr sz="3600"/>
          </a:p>
        </p:txBody>
      </p:sp>
      <p:pic>
        <p:nvPicPr>
          <p:cNvPr id="260" name="Google Shape;260;g126e873315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250" y="2382975"/>
            <a:ext cx="9795502" cy="41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26e8733158_0_0"/>
          <p:cNvSpPr txBox="1"/>
          <p:nvPr>
            <p:ph idx="1" type="body"/>
          </p:nvPr>
        </p:nvSpPr>
        <p:spPr>
          <a:xfrm>
            <a:off x="415600" y="1247950"/>
            <a:ext cx="11360700" cy="235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Snoop messages at the kernel syscall.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-CA" sz="2600">
                <a:latin typeface="Arial"/>
                <a:ea typeface="Arial"/>
                <a:cs typeface="Arial"/>
                <a:sym typeface="Arial"/>
              </a:rPr>
              <a:t>Covers all traffic → reduce blind spots.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2019-07-29T21:37:05Z</dcterms:created>
  <dc:creator>Alex Contini</dc:creator>
</cp:coreProperties>
</file>